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4" r:id="rId5"/>
    <p:sldId id="265" r:id="rId6"/>
    <p:sldId id="266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35D2D7-F164-4B34-9106-D6FC8CEB85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257F842-A443-456D-8FEA-4752C627E9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16383D-C299-416F-9D2B-1847AF133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1077-4365-435A-80BD-76D8F3530DF0}" type="datetimeFigureOut">
              <a:rPr lang="pt-BR" smtClean="0"/>
              <a:t>08/03/2023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B33ABE-4DCF-408B-84D2-ED3124E0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183A92-CF30-4C24-A548-965E2DF42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91A-9CC2-487C-A104-37CC8055CB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6417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148CBB-2358-4AF7-AAF5-C662AD364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24E022-3583-4D57-8728-15D24A58F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98F811-2328-42B8-9CB0-0FD81356F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1077-4365-435A-80BD-76D8F3530DF0}" type="datetimeFigureOut">
              <a:rPr lang="pt-BR" smtClean="0"/>
              <a:t>08/03/2023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90E21A-1393-4C64-BCAA-777CF8DD1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B94919A-F10E-4226-84B0-BE0FFD8A6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91A-9CC2-487C-A104-37CC8055CB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3771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CA8F0-416F-40DD-B0E2-953178C13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F7401F-9B3F-479E-A5D8-4F103DF3C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488C68-99E1-409D-B193-8A237A2F8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1077-4365-435A-80BD-76D8F3530DF0}" type="datetimeFigureOut">
              <a:rPr lang="pt-BR" smtClean="0"/>
              <a:t>08/03/2023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F45A36A-3D61-47BE-B34D-F91F94786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87E436-CA78-462D-B816-54591B92D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91A-9CC2-487C-A104-37CC8055CB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7326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4F27BD-14C8-459F-844F-68BD8A600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137370-023F-4B6B-90C7-9D054A27EC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01E6170-75AE-4842-B30C-169D72BBD3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AB2562-BFB8-471C-B0AC-190D915A2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1077-4365-435A-80BD-76D8F3530DF0}" type="datetimeFigureOut">
              <a:rPr lang="pt-BR" smtClean="0"/>
              <a:t>08/03/2023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A9A8535-ED84-44B2-8E05-392F15B6B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B2CB816-5CC4-47AA-A30B-55247D8A2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91A-9CC2-487C-A104-37CC8055CB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2485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DFEE7A-AF0E-4506-ACCB-B9486D6D7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7CF8666-9938-4C39-91E1-050F564A2F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1F0642A-FD3B-490E-88D5-EDD8A06F78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9EA13D4-EAC3-492E-A846-8FB5E5D924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377D4EA-A3BF-4468-B810-2941E26377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4F6CBD2-287B-45E6-83F8-0A790394E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1077-4365-435A-80BD-76D8F3530DF0}" type="datetimeFigureOut">
              <a:rPr lang="pt-BR" smtClean="0"/>
              <a:t>08/03/2023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DDF61F5-A304-425E-B0BE-5DFFCC3A4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A22CA17-3576-49B3-86A9-28D26C38A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91A-9CC2-487C-A104-37CC8055CB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8255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3B1C6A-CB5D-4073-A67F-116A20CEC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E66FFF3-5BD5-4CEE-9C74-38DDD7AAD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1077-4365-435A-80BD-76D8F3530DF0}" type="datetimeFigureOut">
              <a:rPr lang="pt-BR" smtClean="0"/>
              <a:t>08/03/2023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1DB7F91-7677-48FC-A005-C738AD7E3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0AD3C23-95C9-4FDC-8E9F-610EDC4CD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91A-9CC2-487C-A104-37CC8055CB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6486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EF088EB-2687-42BF-8EE9-B9E3C5832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1077-4365-435A-80BD-76D8F3530DF0}" type="datetimeFigureOut">
              <a:rPr lang="pt-BR" smtClean="0"/>
              <a:t>08/03/2023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88782C1-AB82-4203-8ED1-04D910A6D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A614F04-8D56-4C19-AA02-311A8E810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91A-9CC2-487C-A104-37CC8055CB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3497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5F64A-32B7-4776-A1CF-301B48CF5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7DE1FD-6E53-4B38-8BCC-A5ECEFB06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A71073-A883-47A0-A5D2-A640D9F1FF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80CDBA3-5841-4BD9-A7B2-ABE524AE4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1077-4365-435A-80BD-76D8F3530DF0}" type="datetimeFigureOut">
              <a:rPr lang="pt-BR" smtClean="0"/>
              <a:t>08/03/2023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CA71119-2538-412D-8A0D-6A43DFB7E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164334E-22DE-45DD-9891-D279FB1D5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91A-9CC2-487C-A104-37CC8055CB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6742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E3895-53C3-424B-8D27-294B3EFCA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970F727-2538-408C-A1A4-DD6841D77D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044DCB-6D20-4125-84E1-4572E34315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3957393-3AA2-4F3F-B9BD-74416B819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1077-4365-435A-80BD-76D8F3530DF0}" type="datetimeFigureOut">
              <a:rPr lang="pt-BR" smtClean="0"/>
              <a:t>08/03/2023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AEA5F85-79BE-4579-985A-3BB4F3814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A0D499A-9B99-45E6-BC87-49B00B634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91A-9CC2-487C-A104-37CC8055CB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7257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8428E4-3E80-4E73-ADB6-4D7BDACA1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61D7F1D-08D9-4A8E-96D1-8FAEC7C04B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F0C77E5-9850-419D-A34A-44D81DED2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1077-4365-435A-80BD-76D8F3530DF0}" type="datetimeFigureOut">
              <a:rPr lang="pt-BR" smtClean="0"/>
              <a:t>08/03/2023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F36198-2642-4F97-8D2C-01FC94334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7483A7-AC9D-44D9-BD45-415968DE2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91A-9CC2-487C-A104-37CC8055CB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5200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B6CBC05-B8F2-4B6A-B1ED-7F7B813C31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DBD3E94-09EE-472A-A066-AF343BFE2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5E3D29-83D8-4F8A-A6E0-FCCF840AA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1077-4365-435A-80BD-76D8F3530DF0}" type="datetimeFigureOut">
              <a:rPr lang="pt-BR" smtClean="0"/>
              <a:t>08/03/2023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606FDD-BC43-441F-B31F-42232B66A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AB0499-225B-40E4-9D6C-EFBE0B47A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91A-9CC2-487C-A104-37CC8055CB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8581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3B1EFE4-B31F-458F-9513-673BD8DD2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0F31D38-A550-4264-B50B-D62CFBE04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BFF9A3-209B-427F-AC8A-5DDD588DC2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21077-4365-435A-80BD-76D8F3530DF0}" type="datetimeFigureOut">
              <a:rPr lang="pt-BR" smtClean="0"/>
              <a:t>08/03/2023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865133-D484-4415-804D-26B5ADAD6B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28BC02B-10CB-4468-832C-B18866B99C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7A91A-9CC2-487C-A104-37CC8055CB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4592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cetic.br/explore/?pesquisa_id=1&amp;unidade=Usu&#225;rio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cetic.br/explore/?pesquisa_id=1&amp;unidade=Usu&#225;rio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nathanprb18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791D8A-84C4-4054-B191-3EFA87819A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5618"/>
            <a:ext cx="9144000" cy="2387600"/>
          </a:xfrm>
        </p:spPr>
        <p:txBody>
          <a:bodyPr>
            <a:normAutofit/>
          </a:bodyPr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Networked communities:</a:t>
            </a:r>
            <a:endParaRPr lang="pt-BR" sz="54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BEA839B-3856-4411-BE67-4BA0A887D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25293"/>
            <a:ext cx="9144000" cy="1655762"/>
          </a:xfrm>
        </p:spPr>
        <p:txBody>
          <a:bodyPr/>
          <a:lstStyle/>
          <a:p>
            <a: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role of Internet Community Networks in mitigating the digital divide</a:t>
            </a:r>
            <a:endParaRPr lang="pt-BR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B1D17CE-CD87-4C4B-95F2-7245EA691924}"/>
              </a:ext>
            </a:extLst>
          </p:cNvPr>
          <p:cNvSpPr txBox="1"/>
          <p:nvPr/>
        </p:nvSpPr>
        <p:spPr>
          <a:xfrm>
            <a:off x="2040675" y="4465721"/>
            <a:ext cx="81106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000" dirty="0"/>
          </a:p>
          <a:p>
            <a:r>
              <a:rPr lang="pt-BR" sz="2000" dirty="0"/>
              <a:t>Nathan </a:t>
            </a:r>
            <a:r>
              <a:rPr lang="pt-BR" sz="2000" dirty="0" err="1"/>
              <a:t>Paschoalini</a:t>
            </a:r>
            <a:r>
              <a:rPr lang="pt-BR" sz="2000" dirty="0"/>
              <a:t> – </a:t>
            </a:r>
            <a:r>
              <a:rPr lang="pt-BR" sz="2000" dirty="0" err="1"/>
              <a:t>Master’s</a:t>
            </a:r>
            <a:r>
              <a:rPr lang="pt-BR" sz="2000" dirty="0"/>
              <a:t> candidate @ Federal </a:t>
            </a:r>
            <a:r>
              <a:rPr lang="pt-BR" sz="2000" dirty="0" err="1"/>
              <a:t>University</a:t>
            </a:r>
            <a:r>
              <a:rPr lang="pt-BR" sz="2000" dirty="0"/>
              <a:t> </a:t>
            </a:r>
            <a:r>
              <a:rPr lang="pt-BR" sz="2000" dirty="0" err="1"/>
              <a:t>of</a:t>
            </a:r>
            <a:r>
              <a:rPr lang="pt-BR" sz="2000" dirty="0"/>
              <a:t> Juiz de Fora</a:t>
            </a:r>
          </a:p>
          <a:p>
            <a:endParaRPr lang="pt-BR" sz="20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80F4F88-0270-4AEC-9B26-6745ECEBCBD9}"/>
              </a:ext>
            </a:extLst>
          </p:cNvPr>
          <p:cNvSpPr txBox="1"/>
          <p:nvPr/>
        </p:nvSpPr>
        <p:spPr>
          <a:xfrm>
            <a:off x="4947044" y="4265666"/>
            <a:ext cx="2297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NextGen@ICANN76</a:t>
            </a:r>
          </a:p>
        </p:txBody>
      </p:sp>
    </p:spTree>
    <p:extLst>
      <p:ext uri="{BB962C8B-B14F-4D97-AF65-F5344CB8AC3E}">
        <p14:creationId xmlns:p14="http://schemas.microsoft.com/office/powerpoint/2010/main" val="2828409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801453-D8A7-44EE-ACF9-E85FBE536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General background and contextualization</a:t>
            </a:r>
            <a:endParaRPr lang="pt-BR" sz="40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9F5FB4-D291-45B7-A012-0C54E36AE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pt-BR" sz="2600" dirty="0"/>
              <a:t>A short-</a:t>
            </a:r>
            <a:r>
              <a:rPr lang="pt-BR" sz="2600" dirty="0" err="1"/>
              <a:t>term</a:t>
            </a:r>
            <a:r>
              <a:rPr lang="pt-BR" sz="2600" dirty="0"/>
              <a:t> </a:t>
            </a:r>
            <a:r>
              <a:rPr lang="pt-BR" sz="2600" dirty="0" err="1"/>
              <a:t>research</a:t>
            </a:r>
            <a:r>
              <a:rPr lang="pt-BR" sz="2600" dirty="0"/>
              <a:t> </a:t>
            </a:r>
            <a:r>
              <a:rPr lang="pt-BR" sz="2600" dirty="0" err="1"/>
              <a:t>project</a:t>
            </a:r>
            <a:r>
              <a:rPr lang="pt-BR" sz="2600" dirty="0"/>
              <a:t> </a:t>
            </a:r>
            <a:r>
              <a:rPr lang="pt-BR" sz="2600" dirty="0" err="1"/>
              <a:t>sponsored</a:t>
            </a:r>
            <a:r>
              <a:rPr lang="pt-BR" sz="2600" dirty="0"/>
              <a:t> </a:t>
            </a:r>
            <a:r>
              <a:rPr lang="pt-BR" sz="2600" dirty="0" err="1"/>
              <a:t>by</a:t>
            </a:r>
            <a:r>
              <a:rPr lang="pt-BR" sz="2600" dirty="0"/>
              <a:t> LACNIC, </a:t>
            </a:r>
            <a:r>
              <a:rPr lang="pt-BR" sz="2600" dirty="0" err="1"/>
              <a:t>under</a:t>
            </a:r>
            <a:r>
              <a:rPr lang="pt-BR" sz="2600" dirty="0"/>
              <a:t> </a:t>
            </a:r>
            <a:r>
              <a:rPr lang="pt-BR" sz="2600" dirty="0" err="1"/>
              <a:t>the</a:t>
            </a:r>
            <a:r>
              <a:rPr lang="pt-BR" sz="2600" dirty="0"/>
              <a:t> </a:t>
            </a:r>
            <a:r>
              <a:rPr lang="pt-BR" sz="2600" dirty="0" err="1"/>
              <a:t>Leaders</a:t>
            </a:r>
            <a:r>
              <a:rPr lang="pt-BR" sz="2600" dirty="0"/>
              <a:t> 2.0 </a:t>
            </a:r>
            <a:r>
              <a:rPr lang="pt-BR" sz="2600" dirty="0" err="1"/>
              <a:t>program</a:t>
            </a:r>
            <a:endParaRPr lang="pt-BR" sz="2600" dirty="0"/>
          </a:p>
          <a:p>
            <a:pPr marL="0" indent="0" algn="just">
              <a:buNone/>
            </a:pPr>
            <a:endParaRPr lang="pt-BR" sz="2600" dirty="0"/>
          </a:p>
          <a:p>
            <a:pPr algn="just"/>
            <a:r>
              <a:rPr lang="pt-BR" sz="2600" dirty="0" err="1"/>
              <a:t>An</a:t>
            </a:r>
            <a:r>
              <a:rPr lang="pt-BR" sz="2600" dirty="0"/>
              <a:t> </a:t>
            </a:r>
            <a:r>
              <a:rPr lang="pt-BR" sz="2600" dirty="0" err="1"/>
              <a:t>exploratory</a:t>
            </a:r>
            <a:r>
              <a:rPr lang="pt-BR" sz="2600" dirty="0"/>
              <a:t> </a:t>
            </a:r>
            <a:r>
              <a:rPr lang="pt-BR" sz="2600" dirty="0" err="1"/>
              <a:t>research</a:t>
            </a:r>
            <a:r>
              <a:rPr lang="pt-BR" sz="2600" dirty="0"/>
              <a:t>, </a:t>
            </a:r>
            <a:r>
              <a:rPr lang="pt-BR" sz="2600" dirty="0" err="1"/>
              <a:t>which</a:t>
            </a:r>
            <a:r>
              <a:rPr lang="pt-BR" sz="2600" dirty="0"/>
              <a:t> </a:t>
            </a:r>
            <a:r>
              <a:rPr lang="pt-BR" sz="2600" dirty="0" err="1"/>
              <a:t>aimed</a:t>
            </a:r>
            <a:r>
              <a:rPr lang="pt-BR" sz="2600" dirty="0"/>
              <a:t> </a:t>
            </a:r>
            <a:r>
              <a:rPr lang="pt-BR" sz="2600" dirty="0" err="1"/>
              <a:t>at</a:t>
            </a:r>
            <a:r>
              <a:rPr lang="pt-BR" sz="2600" dirty="0"/>
              <a:t> </a:t>
            </a:r>
            <a:r>
              <a:rPr lang="pt-BR" sz="2600" dirty="0" err="1"/>
              <a:t>analysing</a:t>
            </a:r>
            <a:r>
              <a:rPr lang="pt-BR" sz="2600" dirty="0"/>
              <a:t> </a:t>
            </a:r>
            <a:r>
              <a:rPr lang="en-US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role of Internet Community Networks in reducing or mitigating the digital inequalities, focusing on Brazilian social-economic and regional perspective</a:t>
            </a:r>
          </a:p>
          <a:p>
            <a:pPr algn="just"/>
            <a:endParaRPr lang="en-US" sz="26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n-US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main deliverable was a series of podcasts called “</a:t>
            </a:r>
            <a:r>
              <a:rPr lang="en-US" sz="2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Comunidades</a:t>
            </a:r>
            <a:r>
              <a:rPr lang="en-US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em</a:t>
            </a:r>
            <a:r>
              <a:rPr lang="en-US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Rede” (Networked Communities) – available in Portuguese</a:t>
            </a:r>
          </a:p>
          <a:p>
            <a:pPr algn="just"/>
            <a:endParaRPr lang="en-US" sz="26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n-US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This research is being expanded in my Master’s dissertation</a:t>
            </a:r>
          </a:p>
          <a:p>
            <a:pPr algn="just"/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1728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801453-D8A7-44EE-ACF9-E85FBE536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Meaningful Connectivity and the Digital Divide in Brazil</a:t>
            </a:r>
            <a:endParaRPr lang="pt-BR" sz="36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9F5FB4-D291-45B7-A012-0C54E36AE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err="1"/>
              <a:t>Historical</a:t>
            </a:r>
            <a:r>
              <a:rPr lang="pt-BR" dirty="0"/>
              <a:t> </a:t>
            </a:r>
            <a:r>
              <a:rPr lang="pt-BR" dirty="0" err="1"/>
              <a:t>researches</a:t>
            </a:r>
            <a:r>
              <a:rPr lang="pt-BR" dirty="0"/>
              <a:t> </a:t>
            </a:r>
            <a:r>
              <a:rPr lang="pt-BR" dirty="0" err="1"/>
              <a:t>conducted</a:t>
            </a:r>
            <a:r>
              <a:rPr lang="pt-BR" dirty="0"/>
              <a:t> </a:t>
            </a:r>
            <a:r>
              <a:rPr lang="pt-BR" dirty="0" err="1"/>
              <a:t>by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Brazilian</a:t>
            </a:r>
            <a:r>
              <a:rPr lang="pt-BR" dirty="0"/>
              <a:t> Internet </a:t>
            </a:r>
            <a:r>
              <a:rPr lang="pt-BR" dirty="0" err="1"/>
              <a:t>Steering</a:t>
            </a:r>
            <a:r>
              <a:rPr lang="pt-BR" dirty="0"/>
              <a:t> </a:t>
            </a:r>
            <a:r>
              <a:rPr lang="pt-BR" dirty="0" err="1"/>
              <a:t>Committee</a:t>
            </a:r>
            <a:r>
              <a:rPr lang="pt-BR" dirty="0"/>
              <a:t> point </a:t>
            </a:r>
            <a:r>
              <a:rPr lang="pt-BR" dirty="0" err="1"/>
              <a:t>to</a:t>
            </a:r>
            <a:r>
              <a:rPr lang="pt-BR" dirty="0"/>
              <a:t> a </a:t>
            </a:r>
            <a:r>
              <a:rPr lang="pt-BR" dirty="0" err="1"/>
              <a:t>growth</a:t>
            </a:r>
            <a:r>
              <a:rPr lang="pt-BR" dirty="0"/>
              <a:t> in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number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Internet </a:t>
            </a:r>
            <a:r>
              <a:rPr lang="pt-BR" dirty="0" err="1"/>
              <a:t>users</a:t>
            </a:r>
            <a:r>
              <a:rPr lang="pt-BR" dirty="0"/>
              <a:t> in </a:t>
            </a:r>
            <a:r>
              <a:rPr lang="pt-BR" dirty="0" err="1"/>
              <a:t>Brazil</a:t>
            </a: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algn="just"/>
            <a:r>
              <a:rPr lang="pt-BR" dirty="0" err="1"/>
              <a:t>Despite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growth</a:t>
            </a:r>
            <a:r>
              <a:rPr lang="pt-BR" dirty="0"/>
              <a:t>, </a:t>
            </a:r>
            <a:r>
              <a:rPr lang="pt-BR" dirty="0" err="1"/>
              <a:t>there</a:t>
            </a:r>
            <a:r>
              <a:rPr lang="pt-BR" dirty="0"/>
              <a:t> </a:t>
            </a:r>
            <a:r>
              <a:rPr lang="pt-BR" dirty="0" err="1"/>
              <a:t>is</a:t>
            </a:r>
            <a:r>
              <a:rPr lang="pt-BR" dirty="0"/>
              <a:t> no universal Internet </a:t>
            </a:r>
            <a:r>
              <a:rPr lang="pt-BR" dirty="0" err="1"/>
              <a:t>access</a:t>
            </a:r>
            <a:r>
              <a:rPr lang="pt-BR" dirty="0"/>
              <a:t> in </a:t>
            </a:r>
            <a:r>
              <a:rPr lang="pt-BR" dirty="0" err="1"/>
              <a:t>the</a:t>
            </a:r>
            <a:r>
              <a:rPr lang="pt-BR" dirty="0"/>
              <a:t> country, </a:t>
            </a:r>
            <a:r>
              <a:rPr lang="pt-BR" dirty="0" err="1"/>
              <a:t>especially</a:t>
            </a:r>
            <a:r>
              <a:rPr lang="pt-BR" dirty="0"/>
              <a:t> 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 the poorest people, to rural areas and to the North and Northeast regions of Brazil</a:t>
            </a: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algn="just"/>
            <a:r>
              <a:rPr lang="pt-BR" dirty="0" err="1"/>
              <a:t>Almost</a:t>
            </a:r>
            <a:r>
              <a:rPr lang="pt-BR" dirty="0"/>
              <a:t> 20%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Brazilian</a:t>
            </a:r>
            <a:r>
              <a:rPr lang="pt-BR" dirty="0"/>
              <a:t> </a:t>
            </a:r>
            <a:r>
              <a:rPr lang="pt-BR" dirty="0" err="1"/>
              <a:t>population</a:t>
            </a:r>
            <a:r>
              <a:rPr lang="pt-BR" dirty="0"/>
              <a:t> </a:t>
            </a:r>
            <a:r>
              <a:rPr lang="pt-BR" dirty="0" err="1"/>
              <a:t>older</a:t>
            </a:r>
            <a:r>
              <a:rPr lang="pt-BR" dirty="0"/>
              <a:t> </a:t>
            </a:r>
            <a:r>
              <a:rPr lang="pt-BR" dirty="0" err="1"/>
              <a:t>than</a:t>
            </a:r>
            <a:r>
              <a:rPr lang="pt-BR" dirty="0"/>
              <a:t> 10 </a:t>
            </a:r>
            <a:r>
              <a:rPr lang="pt-BR" dirty="0" err="1"/>
              <a:t>years-old</a:t>
            </a:r>
            <a:r>
              <a:rPr lang="pt-BR" dirty="0"/>
              <a:t> </a:t>
            </a:r>
            <a:r>
              <a:rPr lang="pt-BR" dirty="0" err="1"/>
              <a:t>doesn’t</a:t>
            </a:r>
            <a:r>
              <a:rPr lang="pt-BR" dirty="0"/>
              <a:t> </a:t>
            </a:r>
            <a:r>
              <a:rPr lang="pt-BR" dirty="0" err="1"/>
              <a:t>have</a:t>
            </a:r>
            <a:r>
              <a:rPr lang="pt-BR" dirty="0"/>
              <a:t> </a:t>
            </a:r>
            <a:r>
              <a:rPr lang="pt-BR" dirty="0" err="1"/>
              <a:t>access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Internet </a:t>
            </a:r>
            <a:r>
              <a:rPr lang="pt-BR" dirty="0" err="1"/>
              <a:t>nor</a:t>
            </a:r>
            <a:r>
              <a:rPr lang="pt-BR" dirty="0"/>
              <a:t> </a:t>
            </a:r>
            <a:r>
              <a:rPr lang="pt-BR" dirty="0" err="1"/>
              <a:t>enjoy</a:t>
            </a:r>
            <a:r>
              <a:rPr lang="pt-BR" dirty="0"/>
              <a:t> a </a:t>
            </a:r>
            <a:r>
              <a:rPr lang="pt-BR" dirty="0" err="1"/>
              <a:t>meaningful</a:t>
            </a:r>
            <a:r>
              <a:rPr lang="pt-BR" dirty="0"/>
              <a:t> </a:t>
            </a:r>
            <a:r>
              <a:rPr lang="pt-BR" dirty="0" err="1"/>
              <a:t>connectivity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00573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801453-D8A7-44EE-ACF9-E85FBE536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4484"/>
          </a:xfrm>
        </p:spPr>
        <p:txBody>
          <a:bodyPr>
            <a:normAutofit/>
          </a:bodyPr>
          <a:lstStyle/>
          <a:p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Meaningful Connectivity and the Digital Divide in Brazil</a:t>
            </a:r>
            <a:endParaRPr lang="pt-BR" sz="32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775479C-4CAD-42BF-8B71-73B98A26C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419" y="1105550"/>
            <a:ext cx="9306357" cy="4646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E32AB5A-7DD7-4A22-A222-6D17274F2B66}"/>
              </a:ext>
            </a:extLst>
          </p:cNvPr>
          <p:cNvSpPr txBox="1"/>
          <p:nvPr/>
        </p:nvSpPr>
        <p:spPr>
          <a:xfrm>
            <a:off x="838200" y="6174570"/>
            <a:ext cx="110143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Reference</a:t>
            </a:r>
            <a:r>
              <a:rPr lang="pt-BR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 CGI.br/NIC.br, Centro Regional de Estudos para o Desenvolvimento da Sociedade da Informação (Cetic.br), Pesquisa sobre o Uso das Tecnologias de Informação e Comunicação nos domicílios brasileiros. </a:t>
            </a:r>
            <a:r>
              <a:rPr lang="pt-BR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  <a:r>
              <a:rPr lang="pt-BR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pt-BR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https://data.cetic.br/explore/?</a:t>
            </a:r>
            <a:r>
              <a:rPr lang="pt-BR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pesquisa_id</a:t>
            </a:r>
            <a:r>
              <a:rPr lang="pt-BR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=1&amp;unidade=Usuários</a:t>
            </a:r>
            <a:r>
              <a:rPr lang="pt-BR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pt-BR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B0C4552-6441-4AF6-9646-1ED673EDE18D}"/>
              </a:ext>
            </a:extLst>
          </p:cNvPr>
          <p:cNvSpPr txBox="1"/>
          <p:nvPr/>
        </p:nvSpPr>
        <p:spPr>
          <a:xfrm rot="16200000">
            <a:off x="-1425437" y="3107577"/>
            <a:ext cx="4527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Percentage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Internet </a:t>
            </a:r>
            <a:r>
              <a:rPr lang="pt-B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users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pt-B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Brazil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divided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urban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rural </a:t>
            </a:r>
            <a:r>
              <a:rPr lang="pt-B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areas</a:t>
            </a:r>
            <a:endParaRPr lang="pt-B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801453-D8A7-44EE-ACF9-E85FBE536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4484"/>
          </a:xfrm>
        </p:spPr>
        <p:txBody>
          <a:bodyPr>
            <a:normAutofit/>
          </a:bodyPr>
          <a:lstStyle/>
          <a:p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Meaningful Connectivity and the Digital Divide in Brazil</a:t>
            </a:r>
            <a:endParaRPr lang="pt-BR" sz="32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C4C8FD5-272A-4179-8FDB-3C87E0300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25040"/>
            <a:ext cx="8672945" cy="433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5C3129A-1F16-4A82-9424-E20CA355B739}"/>
              </a:ext>
            </a:extLst>
          </p:cNvPr>
          <p:cNvSpPr txBox="1"/>
          <p:nvPr/>
        </p:nvSpPr>
        <p:spPr>
          <a:xfrm>
            <a:off x="9851942" y="1659285"/>
            <a:ext cx="180665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Subtitle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A: </a:t>
            </a:r>
            <a:r>
              <a:rPr lang="pt-BR" sz="1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monthly</a:t>
            </a:r>
            <a:r>
              <a:rPr lang="pt-BR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household</a:t>
            </a:r>
            <a:r>
              <a:rPr lang="pt-BR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income </a:t>
            </a:r>
            <a:r>
              <a:rPr lang="pt-BR" sz="1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pt-BR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than</a:t>
            </a:r>
            <a:r>
              <a:rPr lang="pt-BR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R$22,000.00</a:t>
            </a:r>
            <a:endParaRPr lang="pt-BR" sz="1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B: </a:t>
            </a:r>
            <a:r>
              <a:rPr lang="pt-BR" sz="1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monthly</a:t>
            </a:r>
            <a:r>
              <a:rPr lang="pt-BR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household</a:t>
            </a:r>
            <a:r>
              <a:rPr lang="pt-BR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income </a:t>
            </a:r>
            <a:r>
              <a:rPr lang="pt-BR" sz="1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between</a:t>
            </a:r>
            <a:r>
              <a:rPr lang="pt-BR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R$ 7,100.00 </a:t>
            </a:r>
            <a:r>
              <a:rPr lang="pt-BR" sz="1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pt-BR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R$22,000.00</a:t>
            </a:r>
          </a:p>
          <a:p>
            <a:pPr algn="just"/>
            <a:r>
              <a:rPr lang="pt-BR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C: </a:t>
            </a:r>
            <a:r>
              <a:rPr lang="pt-BR" sz="1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monthly</a:t>
            </a:r>
            <a:r>
              <a:rPr lang="pt-BR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household</a:t>
            </a:r>
            <a:r>
              <a:rPr lang="pt-BR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income </a:t>
            </a:r>
            <a:r>
              <a:rPr lang="pt-BR" sz="1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between</a:t>
            </a:r>
            <a:r>
              <a:rPr lang="pt-BR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R$ 2,900.00 </a:t>
            </a:r>
            <a:r>
              <a:rPr lang="pt-BR" sz="1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pt-BR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R$ 7,100.00</a:t>
            </a:r>
          </a:p>
          <a:p>
            <a:pPr algn="just"/>
            <a:r>
              <a:rPr lang="pt-BR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D/E: 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monthly household income up to R$2.9 thousand</a:t>
            </a:r>
            <a:endParaRPr lang="pt-B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0F513A9-A50B-4930-9B2F-BD1C98A30B99}"/>
              </a:ext>
            </a:extLst>
          </p:cNvPr>
          <p:cNvSpPr txBox="1"/>
          <p:nvPr/>
        </p:nvSpPr>
        <p:spPr>
          <a:xfrm>
            <a:off x="838200" y="6073515"/>
            <a:ext cx="110143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Reference</a:t>
            </a:r>
            <a:r>
              <a:rPr lang="pt-BR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 CGI.br/NIC.br, Centro Regional de Estudos para o Desenvolvimento da Sociedade da Informação (Cetic.br), Pesquisa sobre o Uso das Tecnologias de Informação e Comunicação nos domicílios brasileiros. </a:t>
            </a:r>
            <a:r>
              <a:rPr lang="pt-BR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  <a:r>
              <a:rPr lang="pt-BR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pt-BR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https://data.cetic.br/explore/?</a:t>
            </a:r>
            <a:r>
              <a:rPr lang="pt-BR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pesquisa_id</a:t>
            </a:r>
            <a:r>
              <a:rPr lang="pt-BR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=1&amp;unidade=Usuários</a:t>
            </a:r>
            <a:r>
              <a:rPr lang="pt-BR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pt-BR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233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AD0471-FE48-44C3-B73C-982147786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Meaningful Connectivity and the Digital Divide in Brazil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098FD4-0817-41FC-968C-A16CA7819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791" y="3044909"/>
            <a:ext cx="10342418" cy="2563731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solidFill>
                  <a:srgbClr val="000000"/>
                </a:solidFill>
                <a:effectLst/>
                <a:latin typeface="TimesNewRomanPSMT"/>
                <a:ea typeface="Calibri" panose="020F0502020204030204" pitchFamily="34" charset="0"/>
                <a:cs typeface="TimesNewRomanPSMT"/>
              </a:rPr>
              <a:t>Alliance </a:t>
            </a:r>
            <a:r>
              <a:rPr lang="en-US" dirty="0">
                <a:solidFill>
                  <a:srgbClr val="000000"/>
                </a:solidFill>
                <a:latin typeface="TimesNewRomanPSMT"/>
                <a:ea typeface="Calibri" panose="020F0502020204030204" pitchFamily="34" charset="0"/>
                <a:cs typeface="TimesNewRomanPSMT"/>
              </a:rPr>
              <a:t>F</a:t>
            </a:r>
            <a:r>
              <a:rPr lang="en-US" sz="2800" dirty="0">
                <a:solidFill>
                  <a:srgbClr val="000000"/>
                </a:solidFill>
                <a:effectLst/>
                <a:latin typeface="TimesNewRomanPSMT"/>
                <a:ea typeface="Calibri" panose="020F0502020204030204" pitchFamily="34" charset="0"/>
                <a:cs typeface="TimesNewRomanPSMT"/>
              </a:rPr>
              <a:t>or </a:t>
            </a:r>
            <a:r>
              <a:rPr lang="en-US" dirty="0">
                <a:solidFill>
                  <a:srgbClr val="000000"/>
                </a:solidFill>
                <a:latin typeface="TimesNewRomanPSMT"/>
                <a:ea typeface="Calibri" panose="020F0502020204030204" pitchFamily="34" charset="0"/>
                <a:cs typeface="TimesNewRomanPSMT"/>
              </a:rPr>
              <a:t>A</a:t>
            </a:r>
            <a:r>
              <a:rPr lang="en-US" sz="2800" dirty="0">
                <a:solidFill>
                  <a:srgbClr val="000000"/>
                </a:solidFill>
                <a:effectLst/>
                <a:latin typeface="TimesNewRomanPSMT"/>
                <a:ea typeface="Calibri" panose="020F0502020204030204" pitchFamily="34" charset="0"/>
                <a:cs typeface="TimesNewRomanPSMT"/>
              </a:rPr>
              <a:t>ffordable Internet (A4AI): meaningful connectivity 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is comprehended as processes that will help the development of a full Internet connectivity and will assist the establishment of public policies related to the digital development</a:t>
            </a: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724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AD0471-FE48-44C3-B73C-982147786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Meaningful Connectivity and the Digital Divide in Brazil</a:t>
            </a:r>
            <a:endParaRPr lang="pt-BR" dirty="0"/>
          </a:p>
        </p:txBody>
      </p:sp>
      <p:grpSp>
        <p:nvGrpSpPr>
          <p:cNvPr id="22" name="Group 2">
            <a:extLst>
              <a:ext uri="{FF2B5EF4-FFF2-40B4-BE49-F238E27FC236}">
                <a16:creationId xmlns:a16="http://schemas.microsoft.com/office/drawing/2014/main" id="{81A11956-3B12-4778-856A-A42E8301810E}"/>
              </a:ext>
            </a:extLst>
          </p:cNvPr>
          <p:cNvGrpSpPr/>
          <p:nvPr/>
        </p:nvGrpSpPr>
        <p:grpSpPr>
          <a:xfrm>
            <a:off x="3318041" y="1983479"/>
            <a:ext cx="4930396" cy="4336267"/>
            <a:chOff x="2856000" y="705347"/>
            <a:chExt cx="6007499" cy="5878929"/>
          </a:xfrm>
        </p:grpSpPr>
        <p:sp>
          <p:nvSpPr>
            <p:cNvPr id="23" name="Freeform: Shape 30">
              <a:extLst>
                <a:ext uri="{FF2B5EF4-FFF2-40B4-BE49-F238E27FC236}">
                  <a16:creationId xmlns:a16="http://schemas.microsoft.com/office/drawing/2014/main" id="{5677909C-7D0C-4DDD-B82D-99BB82D5BB3E}"/>
                </a:ext>
              </a:extLst>
            </p:cNvPr>
            <p:cNvSpPr/>
            <p:nvPr/>
          </p:nvSpPr>
          <p:spPr>
            <a:xfrm flipH="1">
              <a:off x="2856000" y="1821755"/>
              <a:ext cx="3089329" cy="4762521"/>
            </a:xfrm>
            <a:custGeom>
              <a:avLst/>
              <a:gdLst>
                <a:gd name="connsiteX0" fmla="*/ 416917 w 1156496"/>
                <a:gd name="connsiteY0" fmla="*/ -1212 h 1782860"/>
                <a:gd name="connsiteX1" fmla="*/ 1110912 w 1156496"/>
                <a:gd name="connsiteY1" fmla="*/ 1200747 h 1782860"/>
                <a:gd name="connsiteX2" fmla="*/ 969367 w 1156496"/>
                <a:gd name="connsiteY2" fmla="*/ 1729575 h 1782860"/>
                <a:gd name="connsiteX3" fmla="*/ 969176 w 1156496"/>
                <a:gd name="connsiteY3" fmla="*/ 1729670 h 1782860"/>
                <a:gd name="connsiteX4" fmla="*/ 969176 w 1156496"/>
                <a:gd name="connsiteY4" fmla="*/ 1729670 h 1782860"/>
                <a:gd name="connsiteX5" fmla="*/ 440353 w 1156496"/>
                <a:gd name="connsiteY5" fmla="*/ 1588129 h 1782860"/>
                <a:gd name="connsiteX6" fmla="*/ 440255 w 1156496"/>
                <a:gd name="connsiteY6" fmla="*/ 1587938 h 1782860"/>
                <a:gd name="connsiteX7" fmla="*/ 6393 w 1156496"/>
                <a:gd name="connsiteY7" fmla="*/ 836511 h 1782860"/>
                <a:gd name="connsiteX8" fmla="*/ 331862 w 1156496"/>
                <a:gd name="connsiteY8" fmla="*/ 272250 h 1782860"/>
                <a:gd name="connsiteX9" fmla="*/ 416824 w 1156496"/>
                <a:gd name="connsiteY9" fmla="*/ 215 h 178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56496" h="1782860">
                  <a:moveTo>
                    <a:pt x="416917" y="-1212"/>
                  </a:moveTo>
                  <a:lnTo>
                    <a:pt x="1110912" y="1200747"/>
                  </a:lnTo>
                  <a:cubicBezTo>
                    <a:pt x="1217877" y="1385818"/>
                    <a:pt x="1154439" y="1622609"/>
                    <a:pt x="969367" y="1729575"/>
                  </a:cubicBezTo>
                  <a:cubicBezTo>
                    <a:pt x="969274" y="1729575"/>
                    <a:pt x="969274" y="1729670"/>
                    <a:pt x="969176" y="1729670"/>
                  </a:cubicBezTo>
                  <a:lnTo>
                    <a:pt x="969176" y="1729670"/>
                  </a:lnTo>
                  <a:cubicBezTo>
                    <a:pt x="784011" y="1836636"/>
                    <a:pt x="547318" y="1773199"/>
                    <a:pt x="440353" y="1588129"/>
                  </a:cubicBezTo>
                  <a:cubicBezTo>
                    <a:pt x="440353" y="1588034"/>
                    <a:pt x="440255" y="1588034"/>
                    <a:pt x="440255" y="1587938"/>
                  </a:cubicBezTo>
                  <a:lnTo>
                    <a:pt x="6393" y="836511"/>
                  </a:lnTo>
                  <a:lnTo>
                    <a:pt x="331862" y="272250"/>
                  </a:lnTo>
                  <a:cubicBezTo>
                    <a:pt x="379961" y="189002"/>
                    <a:pt x="409015" y="96037"/>
                    <a:pt x="416824" y="215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>
              <a:solidFill>
                <a:schemeClr val="accent3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4095">
              <a:extLst>
                <a:ext uri="{FF2B5EF4-FFF2-40B4-BE49-F238E27FC236}">
                  <a16:creationId xmlns:a16="http://schemas.microsoft.com/office/drawing/2014/main" id="{2D8C4B3E-7A5C-4864-9B17-AADC958929E6}"/>
                </a:ext>
              </a:extLst>
            </p:cNvPr>
            <p:cNvSpPr/>
            <p:nvPr/>
          </p:nvSpPr>
          <p:spPr>
            <a:xfrm flipH="1">
              <a:off x="5079294" y="705347"/>
              <a:ext cx="3784205" cy="3728227"/>
            </a:xfrm>
            <a:custGeom>
              <a:avLst/>
              <a:gdLst>
                <a:gd name="connsiteX0" fmla="*/ 6393 w 1416624"/>
                <a:gd name="connsiteY0" fmla="*/ 1394458 h 1395670"/>
                <a:gd name="connsiteX1" fmla="*/ 700383 w 1416624"/>
                <a:gd name="connsiteY1" fmla="*/ 192499 h 1395670"/>
                <a:gd name="connsiteX2" fmla="*/ 1229114 w 1416624"/>
                <a:gd name="connsiteY2" fmla="*/ 50672 h 1395670"/>
                <a:gd name="connsiteX3" fmla="*/ 1229305 w 1416624"/>
                <a:gd name="connsiteY3" fmla="*/ 50767 h 1395670"/>
                <a:gd name="connsiteX4" fmla="*/ 1229305 w 1416624"/>
                <a:gd name="connsiteY4" fmla="*/ 50767 h 1395670"/>
                <a:gd name="connsiteX5" fmla="*/ 1371133 w 1416624"/>
                <a:gd name="connsiteY5" fmla="*/ 579500 h 1395670"/>
                <a:gd name="connsiteX6" fmla="*/ 1371035 w 1416624"/>
                <a:gd name="connsiteY6" fmla="*/ 579691 h 1395670"/>
                <a:gd name="connsiteX7" fmla="*/ 937174 w 1416624"/>
                <a:gd name="connsiteY7" fmla="*/ 1331118 h 1395670"/>
                <a:gd name="connsiteX8" fmla="*/ 285855 w 1416624"/>
                <a:gd name="connsiteY8" fmla="*/ 1331118 h 1395670"/>
                <a:gd name="connsiteX9" fmla="*/ 7723 w 1416624"/>
                <a:gd name="connsiteY9" fmla="*/ 1393601 h 1395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6624" h="1395670">
                  <a:moveTo>
                    <a:pt x="6393" y="1394458"/>
                  </a:moveTo>
                  <a:lnTo>
                    <a:pt x="700383" y="192499"/>
                  </a:lnTo>
                  <a:cubicBezTo>
                    <a:pt x="807251" y="7334"/>
                    <a:pt x="1043948" y="-56199"/>
                    <a:pt x="1229114" y="50672"/>
                  </a:cubicBezTo>
                  <a:cubicBezTo>
                    <a:pt x="1229212" y="50672"/>
                    <a:pt x="1229212" y="50767"/>
                    <a:pt x="1229305" y="50767"/>
                  </a:cubicBezTo>
                  <a:lnTo>
                    <a:pt x="1229305" y="50767"/>
                  </a:lnTo>
                  <a:cubicBezTo>
                    <a:pt x="1414470" y="157637"/>
                    <a:pt x="1478006" y="394333"/>
                    <a:pt x="1371133" y="579500"/>
                  </a:cubicBezTo>
                  <a:cubicBezTo>
                    <a:pt x="1371133" y="579595"/>
                    <a:pt x="1371035" y="579595"/>
                    <a:pt x="1371035" y="579691"/>
                  </a:cubicBezTo>
                  <a:lnTo>
                    <a:pt x="937174" y="1331118"/>
                  </a:lnTo>
                  <a:lnTo>
                    <a:pt x="285855" y="1331118"/>
                  </a:lnTo>
                  <a:cubicBezTo>
                    <a:pt x="189652" y="1331213"/>
                    <a:pt x="94685" y="1352549"/>
                    <a:pt x="7723" y="139360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>
              <a:solidFill>
                <a:schemeClr val="accent1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TextBox 22">
              <a:extLst>
                <a:ext uri="{FF2B5EF4-FFF2-40B4-BE49-F238E27FC236}">
                  <a16:creationId xmlns:a16="http://schemas.microsoft.com/office/drawing/2014/main" id="{809CE47C-E216-4CE0-8D6A-1A6B71158608}"/>
                </a:ext>
              </a:extLst>
            </p:cNvPr>
            <p:cNvSpPr txBox="1"/>
            <p:nvPr/>
          </p:nvSpPr>
          <p:spPr>
            <a:xfrm>
              <a:off x="3528199" y="3990609"/>
              <a:ext cx="1744929" cy="12518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Access to an appropriate device</a:t>
              </a:r>
            </a:p>
          </p:txBody>
        </p:sp>
      </p:grp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38E993D-1BD7-4672-8362-EAC2002FEDD8}"/>
              </a:ext>
            </a:extLst>
          </p:cNvPr>
          <p:cNvSpPr txBox="1"/>
          <p:nvPr/>
        </p:nvSpPr>
        <p:spPr>
          <a:xfrm>
            <a:off x="5871159" y="3159915"/>
            <a:ext cx="1399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Regular Internet Use</a:t>
            </a:r>
          </a:p>
        </p:txBody>
      </p:sp>
      <p:sp>
        <p:nvSpPr>
          <p:cNvPr id="28" name="Freeform: Shape 29">
            <a:extLst>
              <a:ext uri="{FF2B5EF4-FFF2-40B4-BE49-F238E27FC236}">
                <a16:creationId xmlns:a16="http://schemas.microsoft.com/office/drawing/2014/main" id="{5D1CC55E-D11C-4906-A9A4-B9976E43A49C}"/>
              </a:ext>
            </a:extLst>
          </p:cNvPr>
          <p:cNvSpPr/>
          <p:nvPr/>
        </p:nvSpPr>
        <p:spPr>
          <a:xfrm flipH="1">
            <a:off x="4758114" y="4838549"/>
            <a:ext cx="3625398" cy="1481197"/>
          </a:xfrm>
          <a:custGeom>
            <a:avLst/>
            <a:gdLst>
              <a:gd name="connsiteX0" fmla="*/ 1781569 w 1775175"/>
              <a:gd name="connsiteY0" fmla="*/ 773266 h 774478"/>
              <a:gd name="connsiteX1" fmla="*/ 393583 w 1775175"/>
              <a:gd name="connsiteY1" fmla="*/ 773266 h 774478"/>
              <a:gd name="connsiteX2" fmla="*/ 6393 w 1775175"/>
              <a:gd name="connsiteY2" fmla="*/ 385979 h 774478"/>
              <a:gd name="connsiteX3" fmla="*/ 6393 w 1775175"/>
              <a:gd name="connsiteY3" fmla="*/ 385979 h 774478"/>
              <a:gd name="connsiteX4" fmla="*/ 393583 w 1775175"/>
              <a:gd name="connsiteY4" fmla="*/ -1212 h 774478"/>
              <a:gd name="connsiteX5" fmla="*/ 1261312 w 1775175"/>
              <a:gd name="connsiteY5" fmla="*/ -1212 h 774478"/>
              <a:gd name="connsiteX6" fmla="*/ 1587162 w 1775175"/>
              <a:gd name="connsiteY6" fmla="*/ 562764 h 774478"/>
              <a:gd name="connsiteX7" fmla="*/ 1780331 w 1775175"/>
              <a:gd name="connsiteY7" fmla="*/ 772314 h 774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5175" h="774478">
                <a:moveTo>
                  <a:pt x="1781569" y="773266"/>
                </a:moveTo>
                <a:lnTo>
                  <a:pt x="393583" y="773266"/>
                </a:lnTo>
                <a:cubicBezTo>
                  <a:pt x="179750" y="773171"/>
                  <a:pt x="6393" y="599816"/>
                  <a:pt x="6393" y="385979"/>
                </a:cubicBezTo>
                <a:lnTo>
                  <a:pt x="6393" y="385979"/>
                </a:lnTo>
                <a:cubicBezTo>
                  <a:pt x="6393" y="172143"/>
                  <a:pt x="179750" y="-1212"/>
                  <a:pt x="393583" y="-1212"/>
                </a:cubicBezTo>
                <a:lnTo>
                  <a:pt x="1261312" y="-1212"/>
                </a:lnTo>
                <a:lnTo>
                  <a:pt x="1587162" y="562764"/>
                </a:lnTo>
                <a:cubicBezTo>
                  <a:pt x="1635266" y="646012"/>
                  <a:pt x="1701271" y="717640"/>
                  <a:pt x="1780331" y="772314"/>
                </a:cubicBezTo>
                <a:close/>
              </a:path>
            </a:pathLst>
          </a:custGeom>
          <a:solidFill>
            <a:schemeClr val="accent2"/>
          </a:solidFill>
          <a:ln w="19050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CA59CA93-4372-4C8A-8D61-B2D9E3CD44A8}"/>
              </a:ext>
            </a:extLst>
          </p:cNvPr>
          <p:cNvSpPr txBox="1"/>
          <p:nvPr/>
        </p:nvSpPr>
        <p:spPr>
          <a:xfrm>
            <a:off x="5853472" y="5026191"/>
            <a:ext cx="2341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Availability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sufficient</a:t>
            </a:r>
            <a:r>
              <a:rPr lang="pt-BR" dirty="0"/>
              <a:t> data for use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access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a fast connection</a:t>
            </a:r>
          </a:p>
        </p:txBody>
      </p:sp>
    </p:spTree>
    <p:extLst>
      <p:ext uri="{BB962C8B-B14F-4D97-AF65-F5344CB8AC3E}">
        <p14:creationId xmlns:p14="http://schemas.microsoft.com/office/powerpoint/2010/main" val="1911848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AD0471-FE48-44C3-B73C-982147786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Meaningful Connectivity and the Digital Divide in Brazil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098FD4-0817-41FC-968C-A16CA7819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dirty="0" err="1"/>
              <a:t>There</a:t>
            </a:r>
            <a:r>
              <a:rPr lang="pt-BR" dirty="0"/>
              <a:t> are </a:t>
            </a:r>
            <a:r>
              <a:rPr lang="pt-BR" dirty="0" err="1"/>
              <a:t>several</a:t>
            </a:r>
            <a:r>
              <a:rPr lang="pt-BR" dirty="0"/>
              <a:t> </a:t>
            </a:r>
            <a:r>
              <a:rPr lang="pt-BR" dirty="0" err="1"/>
              <a:t>theoretical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conceptual </a:t>
            </a:r>
            <a:r>
              <a:rPr lang="pt-BR" dirty="0" err="1"/>
              <a:t>limitations</a:t>
            </a:r>
            <a:r>
              <a:rPr lang="pt-BR" dirty="0"/>
              <a:t> </a:t>
            </a:r>
            <a:r>
              <a:rPr lang="pt-BR" dirty="0" err="1"/>
              <a:t>related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concepts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digital </a:t>
            </a:r>
            <a:r>
              <a:rPr lang="pt-BR" dirty="0" err="1"/>
              <a:t>inequalities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binomial digital </a:t>
            </a:r>
            <a:r>
              <a:rPr lang="pt-BR" dirty="0" err="1"/>
              <a:t>inclusion</a:t>
            </a:r>
            <a:r>
              <a:rPr lang="pt-BR" dirty="0"/>
              <a:t>/</a:t>
            </a:r>
            <a:r>
              <a:rPr lang="pt-BR" dirty="0" err="1"/>
              <a:t>exclusion</a:t>
            </a:r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/>
              <a:t>Cristina Mori (2011) </a:t>
            </a:r>
            <a:r>
              <a:rPr lang="pt-BR" dirty="0" err="1"/>
              <a:t>proposes</a:t>
            </a:r>
            <a:r>
              <a:rPr lang="pt-BR" dirty="0"/>
              <a:t> 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schematization, in which the different understandings about this social phenomenon can be gathered in three analytical axes:</a:t>
            </a:r>
          </a:p>
          <a:p>
            <a:pPr marL="0" indent="0" algn="just">
              <a:buNone/>
            </a:pP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lvl="1" indent="0" algn="just"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a) digital inclusion as access; </a:t>
            </a:r>
          </a:p>
          <a:p>
            <a:pPr marL="457200" lvl="1" indent="0" algn="just"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b) digital inclusion as digital literacy; </a:t>
            </a:r>
          </a:p>
          <a:p>
            <a:pPr marL="457200" lvl="1" indent="0" algn="just"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c) digital inclusion as appropriation of technologies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0202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AD0471-FE48-44C3-B73C-982147786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Meaningful Connectivity and the Digital Divide in Brazil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098FD4-0817-41FC-968C-A16CA7819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/>
              <a:t>For </a:t>
            </a:r>
            <a:r>
              <a:rPr lang="pt-BR" dirty="0" err="1"/>
              <a:t>this</a:t>
            </a:r>
            <a:r>
              <a:rPr lang="pt-BR" dirty="0"/>
              <a:t> </a:t>
            </a:r>
            <a:r>
              <a:rPr lang="pt-BR" dirty="0" err="1"/>
              <a:t>research</a:t>
            </a:r>
            <a:r>
              <a:rPr lang="pt-BR" dirty="0"/>
              <a:t>:</a:t>
            </a:r>
          </a:p>
          <a:p>
            <a:pPr lvl="1" algn="just"/>
            <a:r>
              <a:rPr lang="pt-BR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notion of digital inclusion as the appropriation of Information and Communication Technologies (ICTs) is adopted </a:t>
            </a:r>
          </a:p>
          <a:p>
            <a:pPr algn="just"/>
            <a:endParaRPr lang="en-US" dirty="0">
              <a:latin typeface="Times New Roman" panose="02020603050405020304" pitchFamily="18" charset="0"/>
            </a:endParaRPr>
          </a:p>
          <a:p>
            <a:pPr algn="just"/>
            <a:r>
              <a:rPr lang="pt-BR" dirty="0"/>
              <a:t>Digital </a:t>
            </a:r>
            <a:r>
              <a:rPr lang="pt-BR" dirty="0" err="1"/>
              <a:t>inclusion</a:t>
            </a:r>
            <a:r>
              <a:rPr lang="pt-BR" dirty="0"/>
              <a:t>:</a:t>
            </a:r>
          </a:p>
          <a:p>
            <a:pPr lvl="1" algn="just"/>
            <a:r>
              <a:rPr lang="pt-BR" dirty="0"/>
              <a:t>More </a:t>
            </a:r>
            <a:r>
              <a:rPr lang="pt-BR" dirty="0" err="1"/>
              <a:t>than</a:t>
            </a:r>
            <a:r>
              <a:rPr lang="pt-BR" dirty="0"/>
              <a:t> </a:t>
            </a:r>
            <a:r>
              <a:rPr lang="pt-BR" dirty="0" err="1"/>
              <a:t>providing</a:t>
            </a:r>
            <a:r>
              <a:rPr lang="pt-BR" dirty="0"/>
              <a:t> digital </a:t>
            </a:r>
            <a:r>
              <a:rPr lang="pt-BR" dirty="0" err="1"/>
              <a:t>literacy</a:t>
            </a:r>
            <a:r>
              <a:rPr lang="pt-BR" dirty="0"/>
              <a:t> for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people</a:t>
            </a:r>
            <a:r>
              <a:rPr lang="pt-BR" dirty="0"/>
              <a:t>. </a:t>
            </a:r>
          </a:p>
          <a:p>
            <a:pPr lvl="1" algn="just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xistence of processes that allow users to understand the meaning of technical and digital media </a:t>
            </a:r>
          </a:p>
          <a:p>
            <a:pPr lvl="1" algn="just"/>
            <a:r>
              <a:rPr lang="en-US" dirty="0">
                <a:latin typeface="Times New Roman" panose="02020603050405020304" pitchFamily="18" charset="0"/>
              </a:rPr>
              <a:t>Digital inclusion as means to subvert the logic of internet users as consumers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34491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AD0471-FE48-44C3-B73C-982147786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Internet Community Networks (CNs) and Digital Inclusion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098FD4-0817-41FC-968C-A16CA7819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dirty="0"/>
              <a:t>Internet Community Networks (</a:t>
            </a:r>
            <a:r>
              <a:rPr lang="pt-BR" dirty="0" err="1"/>
              <a:t>CNs</a:t>
            </a:r>
            <a:r>
              <a:rPr lang="pt-BR" dirty="0"/>
              <a:t>): </a:t>
            </a:r>
          </a:p>
          <a:p>
            <a:pPr lvl="1" algn="just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C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ollectively organized and managed non-profit networks </a:t>
            </a:r>
          </a:p>
          <a:p>
            <a:pPr lvl="1" algn="just"/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Principles: democratic participation, equity, gender equality, diversity, and plurality</a:t>
            </a:r>
          </a:p>
          <a:p>
            <a:pPr algn="just"/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Since we are adopting the notion of digital inclusion as the appropriation of ICTs by individuals, CNs can be understood as a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means to include those who are digitally excluded, once the users assume an active role in their relationship with technology 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so as to subvert the logic by which the Internet is usually understood today, as a service offered by the private sector.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9532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098FD4-0817-41FC-968C-A16CA7819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9829"/>
            <a:ext cx="10515600" cy="27783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>
              <a:buNone/>
            </a:pP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Thank you!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hlinkClick r:id="rId2"/>
            </a:endParaRPr>
          </a:p>
          <a:p>
            <a:pPr marL="0" indent="0" algn="ctr"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2"/>
              </a:rPr>
              <a:t>nathanprb18@gmail.com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>
              <a:buNone/>
            </a:pP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37180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728</Words>
  <Application>Microsoft Office PowerPoint</Application>
  <PresentationFormat>Widescreen</PresentationFormat>
  <Paragraphs>66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TimesNewRomanPSMT</vt:lpstr>
      <vt:lpstr>Tema do Office</vt:lpstr>
      <vt:lpstr>Networked communities:</vt:lpstr>
      <vt:lpstr>General background and contextualization</vt:lpstr>
      <vt:lpstr>Meaningful Connectivity and the Digital Divide in Brazil</vt:lpstr>
      <vt:lpstr>Meaningful Connectivity and the Digital Divide in Brazil</vt:lpstr>
      <vt:lpstr>Meaningful Connectivity and the Digital Divide in Brazil</vt:lpstr>
      <vt:lpstr>Meaningful Connectivity and the Digital Divide in Brazil</vt:lpstr>
      <vt:lpstr>Meaningful Connectivity and the Digital Divide in Brazil</vt:lpstr>
      <vt:lpstr>Meaningful Connectivity and the Digital Divide in Brazil</vt:lpstr>
      <vt:lpstr>Meaningful Connectivity and the Digital Divide in Brazil</vt:lpstr>
      <vt:lpstr>Internet Community Networks (CNs) and Digital Inclusion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Networked communities:</dc:title>
  <dc:creator>Windows</dc:creator>
  <cp:lastModifiedBy>Windows</cp:lastModifiedBy>
  <cp:revision>5</cp:revision>
  <dcterms:created xsi:type="dcterms:W3CDTF">2023-02-09T13:28:02Z</dcterms:created>
  <dcterms:modified xsi:type="dcterms:W3CDTF">2023-03-08T14:51:17Z</dcterms:modified>
</cp:coreProperties>
</file>